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001554"/>
            <a:ext cx="7477601" cy="3832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Enhanced eCommerce Product Categorization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5167670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Accurately categorizing products is crucial for ecommerce businesses. This presentation explores data-driven techniques to enhance product categorization, leading to better customer experiences and increased sales.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6855857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B980EC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22734" y="6960394"/>
            <a:ext cx="176212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152"/>
              </a:lnSpc>
              <a:buNone/>
            </a:pPr>
            <a:r>
              <a:rPr lang="en-US" sz="1152" dirty="0">
                <a:solidFill>
                  <a:srgbClr val="3C38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</a:t>
            </a:r>
            <a:endParaRPr lang="en-US" sz="1152" dirty="0"/>
          </a:p>
        </p:txBody>
      </p:sp>
      <p:sp>
        <p:nvSpPr>
          <p:cNvPr id="9" name="Text 6"/>
          <p:cNvSpPr/>
          <p:nvPr/>
        </p:nvSpPr>
        <p:spPr>
          <a:xfrm>
            <a:off x="1299686" y="6839188"/>
            <a:ext cx="275284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T. Anirudh SUNIL</a:t>
            </a:r>
            <a:endParaRPr lang="en-US" sz="2187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3145631"/>
            <a:ext cx="579096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93394" y="428434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Transformed raw product data into numerical features using TF-IDF.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472856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Importance of feature selection for model performance.</a:t>
            </a:r>
            <a:endParaRPr lang="en-US" sz="1750" dirty="0"/>
          </a:p>
        </p:txBody>
      </p:sp>
      <p:pic>
        <p:nvPicPr>
          <p:cNvPr id="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934760"/>
            <a:ext cx="575369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Predictive Modeling</a:t>
            </a:r>
            <a:endParaRPr lang="en-US" sz="4374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350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Preprocessing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5935028" y="2664976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Prepare the data for modeling, including handling missing values, encoding categorical features, and splitting into training and testing sets.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350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Selection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59350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Evaluate and compare the performance of various machine learning algorithms, such as Logistic Regression, Random Forest.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9350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Training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59350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Train the selected model on the training data, optimizing hyperparameters, cross validation to  achieve the best performance.</a:t>
            </a:r>
            <a:endParaRPr lang="en-US" sz="1750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027872"/>
            <a:ext cx="995886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Evaluation and Fine-Tuning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3166586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3944183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Accuracy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424601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Measure the overall accuracy of the product categorization model.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881" y="3166586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759881" y="3944183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Precision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4759881" y="4424601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Evaluate the model's ability to correctly identify products within each category.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768" y="3166586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1768" y="3944183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Recall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7481768" y="4424601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Assess the model's ability to correctly classify all products across all categories.</a:t>
            </a:r>
            <a:endParaRPr lang="en-US" sz="17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656" y="3166586"/>
            <a:ext cx="555427" cy="55542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203656" y="3944183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F1-Score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10203656" y="4424601"/>
            <a:ext cx="238875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Combine precision and recall to get a balanced measure of the model's overall performance.</a:t>
            </a:r>
            <a:endParaRPr lang="en-US" sz="1750" dirty="0"/>
          </a:p>
        </p:txBody>
      </p:sp>
      <p:pic>
        <p:nvPicPr>
          <p:cNvPr id="17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1014770"/>
            <a:ext cx="9499878" cy="51723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652033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822603"/>
            <a:ext cx="9023747" cy="555676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671262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930116"/>
            <a:ext cx="9499878" cy="534173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660511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58672"/>
            <a:ext cx="923401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 and Business Impact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07097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D6FF"/>
          </a:solidFill>
          <a:ln/>
        </p:spPr>
      </p:sp>
      <p:sp>
        <p:nvSpPr>
          <p:cNvPr id="6" name="Text 4"/>
          <p:cNvSpPr/>
          <p:nvPr/>
        </p:nvSpPr>
        <p:spPr>
          <a:xfrm>
            <a:off x="2213610" y="3112651"/>
            <a:ext cx="1487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3147298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Findings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3627715"/>
            <a:ext cx="2647950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enhanced product categorization model achieved high accuracy, precision, and recall, significantly improving the customer shopping experience and driving business growth.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630228" y="307097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D6FF"/>
          </a:solidFill>
          <a:ln/>
        </p:spPr>
      </p:sp>
      <p:sp>
        <p:nvSpPr>
          <p:cNvPr id="10" name="Text 8"/>
          <p:cNvSpPr/>
          <p:nvPr/>
        </p:nvSpPr>
        <p:spPr>
          <a:xfrm>
            <a:off x="5777508" y="3112651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6352342" y="3147298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Impact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6352342" y="3627715"/>
            <a:ext cx="2647950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Accurate product categorization leads to better search, recommendations, and cross-selling, resulting in increased customer satisfaction, loyalty, and revenue.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222462" y="307097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D6FF"/>
          </a:solidFill>
          <a:ln/>
        </p:spPr>
      </p:sp>
      <p:sp>
        <p:nvSpPr>
          <p:cNvPr id="14" name="Text 12"/>
          <p:cNvSpPr/>
          <p:nvPr/>
        </p:nvSpPr>
        <p:spPr>
          <a:xfrm>
            <a:off x="9369743" y="3112651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9944576" y="3147298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Next Steps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9944576" y="3627715"/>
            <a:ext cx="2647950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Continuously monitor and refine the model, incorporate new data sources, and explore further enhancements to maintain a competitive edge in the ecommerce landscape.</a:t>
            </a:r>
            <a:endParaRPr lang="en-US" sz="1750" dirty="0"/>
          </a:p>
        </p:txBody>
      </p:sp>
      <p:pic>
        <p:nvPicPr>
          <p:cNvPr id="1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89012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Effective product categorization helps customers navigate online stores, improves search and recommendation algorithms, and provides valuable business insights. This project aims to develop a robust product categorization model using machine learning techniques.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sp>
        <p:nvSpPr>
          <p:cNvPr id="4" name="Text 2"/>
          <p:cNvSpPr/>
          <p:nvPr/>
        </p:nvSpPr>
        <p:spPr>
          <a:xfrm>
            <a:off x="2393394" y="287916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importance of accurate product categorization in eCommerce.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2393394" y="332339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Challenges: ambiguities, unconventional naming conventions, multi-language data.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376761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Cleaned the data (e.g., remove special characters, lowercase text)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037993" y="4372928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</a:t>
            </a:r>
            <a:pPr indent="0" marL="0">
              <a:lnSpc>
                <a:spcPts val="2799"/>
              </a:lnSpc>
              <a:buNone/>
            </a:pPr>
            <a:r>
              <a:rPr lang="en-US" sz="1750" i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df['description'] = df['description'].str.replace('[^a-zA-Z0-9\s]', '').str.lower()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endParaRPr lang="en-US" sz="1750" dirty="0"/>
          </a:p>
        </p:txBody>
      </p:sp>
      <p:pic>
        <p:nvPicPr>
          <p:cNvPr id="8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58672"/>
            <a:ext cx="988052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Problem Statement and Objectives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07097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D6FF"/>
          </a:solidFill>
          <a:ln/>
        </p:spPr>
      </p:sp>
      <p:sp>
        <p:nvSpPr>
          <p:cNvPr id="6" name="Text 4"/>
          <p:cNvSpPr/>
          <p:nvPr/>
        </p:nvSpPr>
        <p:spPr>
          <a:xfrm>
            <a:off x="2213610" y="3112651"/>
            <a:ext cx="1487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314729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Problem Statement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3627715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Categorize products into a predefined taxonomy with high accuracy to enhance the customer shopping experience and drive business growth.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6285" y="307097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D6FF"/>
          </a:solidFill>
          <a:ln/>
        </p:spPr>
      </p:sp>
      <p:sp>
        <p:nvSpPr>
          <p:cNvPr id="10" name="Text 8"/>
          <p:cNvSpPr/>
          <p:nvPr/>
        </p:nvSpPr>
        <p:spPr>
          <a:xfrm>
            <a:off x="7573566" y="3112651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399" y="314729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Objectives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148399" y="3627715"/>
            <a:ext cx="4444008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 Analyze product data to understand key features and relationships. 2. Develop a predictive model to accurately classify products. 3. Evaluate model performance and refine for optimal business impact. Data preparation, descriptive analysis, feature engineering, predictive modeling, fine-tuning.</a:t>
            </a:r>
            <a:endParaRPr lang="en-US" sz="1750" dirty="0"/>
          </a:p>
        </p:txBody>
      </p:sp>
      <p:pic>
        <p:nvPicPr>
          <p:cNvPr id="1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sp>
        <p:nvSpPr>
          <p:cNvPr id="4" name="Text 2"/>
          <p:cNvSpPr/>
          <p:nvPr/>
        </p:nvSpPr>
        <p:spPr>
          <a:xfrm>
            <a:off x="2393394" y="73461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Goal: Developed a text classification model for accurate product categorization.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2037993" y="133992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1945243"/>
            <a:ext cx="8233648" cy="442781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037993" y="662297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722828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26744" y="883801"/>
            <a:ext cx="8853607" cy="6409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47"/>
              </a:lnSpc>
              <a:buNone/>
            </a:pPr>
            <a:r>
              <a:rPr lang="en-US" sz="4038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Exploration and Preparation</a:t>
            </a:r>
            <a:endParaRPr lang="en-US" sz="4038" dirty="0"/>
          </a:p>
        </p:txBody>
      </p:sp>
      <p:sp>
        <p:nvSpPr>
          <p:cNvPr id="6" name="Shape 3"/>
          <p:cNvSpPr/>
          <p:nvPr/>
        </p:nvSpPr>
        <p:spPr>
          <a:xfrm>
            <a:off x="4713923" y="1832372"/>
            <a:ext cx="40958" cy="5513308"/>
          </a:xfrm>
          <a:prstGeom prst="rect">
            <a:avLst/>
          </a:prstGeom>
          <a:solidFill>
            <a:srgbClr val="B8B7E0"/>
          </a:solidFill>
          <a:ln/>
        </p:spPr>
      </p:sp>
      <p:sp>
        <p:nvSpPr>
          <p:cNvPr id="7" name="Shape 4"/>
          <p:cNvSpPr/>
          <p:nvPr/>
        </p:nvSpPr>
        <p:spPr>
          <a:xfrm>
            <a:off x="4965144" y="2202775"/>
            <a:ext cx="717828" cy="40958"/>
          </a:xfrm>
          <a:prstGeom prst="rect">
            <a:avLst/>
          </a:prstGeom>
          <a:solidFill>
            <a:srgbClr val="B8B7E0"/>
          </a:solidFill>
          <a:ln/>
        </p:spPr>
      </p:sp>
      <p:sp>
        <p:nvSpPr>
          <p:cNvPr id="8" name="Shape 5"/>
          <p:cNvSpPr/>
          <p:nvPr/>
        </p:nvSpPr>
        <p:spPr>
          <a:xfrm>
            <a:off x="4503658" y="1992630"/>
            <a:ext cx="461486" cy="461486"/>
          </a:xfrm>
          <a:prstGeom prst="roundRect">
            <a:avLst>
              <a:gd name="adj" fmla="val 26667"/>
            </a:avLst>
          </a:prstGeom>
          <a:solidFill>
            <a:srgbClr val="DED6FF"/>
          </a:solidFill>
          <a:ln/>
        </p:spPr>
      </p:sp>
      <p:sp>
        <p:nvSpPr>
          <p:cNvPr id="9" name="Text 6"/>
          <p:cNvSpPr/>
          <p:nvPr/>
        </p:nvSpPr>
        <p:spPr>
          <a:xfrm>
            <a:off x="4665702" y="2031087"/>
            <a:ext cx="137279" cy="3845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28"/>
              </a:lnSpc>
              <a:buNone/>
            </a:pPr>
            <a:r>
              <a:rPr lang="en-US" sz="2423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423" dirty="0"/>
          </a:p>
        </p:txBody>
      </p:sp>
      <p:sp>
        <p:nvSpPr>
          <p:cNvPr id="10" name="Text 7"/>
          <p:cNvSpPr/>
          <p:nvPr/>
        </p:nvSpPr>
        <p:spPr>
          <a:xfrm>
            <a:off x="5862399" y="2037397"/>
            <a:ext cx="2563773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23"/>
              </a:lnSpc>
              <a:buNone/>
            </a:pPr>
            <a:r>
              <a:rPr lang="en-US" sz="2019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Collection</a:t>
            </a:r>
            <a:endParaRPr lang="en-US" sz="2019" dirty="0"/>
          </a:p>
        </p:txBody>
      </p:sp>
      <p:sp>
        <p:nvSpPr>
          <p:cNvPr id="11" name="Text 8"/>
          <p:cNvSpPr/>
          <p:nvPr/>
        </p:nvSpPr>
        <p:spPr>
          <a:xfrm>
            <a:off x="5862399" y="2480786"/>
            <a:ext cx="7998857" cy="3281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84"/>
              </a:lnSpc>
              <a:buNone/>
            </a:pPr>
            <a:r>
              <a:rPr lang="en-US" sz="1615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Gather product data, including descriptions and combined the data.</a:t>
            </a:r>
            <a:endParaRPr lang="en-US" sz="1615" dirty="0"/>
          </a:p>
        </p:txBody>
      </p:sp>
      <p:sp>
        <p:nvSpPr>
          <p:cNvPr id="12" name="Shape 9"/>
          <p:cNvSpPr/>
          <p:nvPr/>
        </p:nvSpPr>
        <p:spPr>
          <a:xfrm>
            <a:off x="4965144" y="3589377"/>
            <a:ext cx="717828" cy="40958"/>
          </a:xfrm>
          <a:prstGeom prst="rect">
            <a:avLst/>
          </a:prstGeom>
          <a:solidFill>
            <a:srgbClr val="B8B7E0"/>
          </a:solidFill>
          <a:ln/>
        </p:spPr>
      </p:sp>
      <p:sp>
        <p:nvSpPr>
          <p:cNvPr id="13" name="Shape 10"/>
          <p:cNvSpPr/>
          <p:nvPr/>
        </p:nvSpPr>
        <p:spPr>
          <a:xfrm>
            <a:off x="4503658" y="3379232"/>
            <a:ext cx="461486" cy="461486"/>
          </a:xfrm>
          <a:prstGeom prst="roundRect">
            <a:avLst>
              <a:gd name="adj" fmla="val 26667"/>
            </a:avLst>
          </a:prstGeom>
          <a:solidFill>
            <a:srgbClr val="DED6FF"/>
          </a:solidFill>
          <a:ln/>
        </p:spPr>
      </p:sp>
      <p:sp>
        <p:nvSpPr>
          <p:cNvPr id="14" name="Text 11"/>
          <p:cNvSpPr/>
          <p:nvPr/>
        </p:nvSpPr>
        <p:spPr>
          <a:xfrm>
            <a:off x="4639628" y="3417689"/>
            <a:ext cx="189548" cy="3845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28"/>
              </a:lnSpc>
              <a:buNone/>
            </a:pPr>
            <a:r>
              <a:rPr lang="en-US" sz="2423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423" dirty="0"/>
          </a:p>
        </p:txBody>
      </p:sp>
      <p:sp>
        <p:nvSpPr>
          <p:cNvPr id="15" name="Text 12"/>
          <p:cNvSpPr/>
          <p:nvPr/>
        </p:nvSpPr>
        <p:spPr>
          <a:xfrm>
            <a:off x="5862399" y="3423999"/>
            <a:ext cx="2563773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23"/>
              </a:lnSpc>
              <a:buNone/>
            </a:pPr>
            <a:r>
              <a:rPr lang="en-US" sz="2019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Cleaning</a:t>
            </a:r>
            <a:endParaRPr lang="en-US" sz="2019" dirty="0"/>
          </a:p>
        </p:txBody>
      </p:sp>
      <p:sp>
        <p:nvSpPr>
          <p:cNvPr id="16" name="Text 13"/>
          <p:cNvSpPr/>
          <p:nvPr/>
        </p:nvSpPr>
        <p:spPr>
          <a:xfrm>
            <a:off x="5862399" y="3867388"/>
            <a:ext cx="7998857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84"/>
              </a:lnSpc>
              <a:buNone/>
            </a:pPr>
            <a:r>
              <a:rPr lang="en-US" sz="1615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 and preprocess the data, handling missing values,deleted missing datas, removing duplicates, and standardizing formats.</a:t>
            </a:r>
            <a:endParaRPr lang="en-US" sz="1615" dirty="0"/>
          </a:p>
        </p:txBody>
      </p:sp>
      <p:sp>
        <p:nvSpPr>
          <p:cNvPr id="17" name="Shape 14"/>
          <p:cNvSpPr/>
          <p:nvPr/>
        </p:nvSpPr>
        <p:spPr>
          <a:xfrm>
            <a:off x="4965144" y="5304115"/>
            <a:ext cx="717828" cy="40958"/>
          </a:xfrm>
          <a:prstGeom prst="rect">
            <a:avLst/>
          </a:prstGeom>
          <a:solidFill>
            <a:srgbClr val="B8B7E0"/>
          </a:solidFill>
          <a:ln/>
        </p:spPr>
      </p:sp>
      <p:sp>
        <p:nvSpPr>
          <p:cNvPr id="18" name="Shape 15"/>
          <p:cNvSpPr/>
          <p:nvPr/>
        </p:nvSpPr>
        <p:spPr>
          <a:xfrm>
            <a:off x="4503658" y="5093970"/>
            <a:ext cx="461486" cy="461486"/>
          </a:xfrm>
          <a:prstGeom prst="roundRect">
            <a:avLst>
              <a:gd name="adj" fmla="val 26667"/>
            </a:avLst>
          </a:prstGeom>
          <a:solidFill>
            <a:srgbClr val="DED6FF"/>
          </a:solidFill>
          <a:ln/>
        </p:spPr>
      </p:sp>
      <p:sp>
        <p:nvSpPr>
          <p:cNvPr id="19" name="Text 16"/>
          <p:cNvSpPr/>
          <p:nvPr/>
        </p:nvSpPr>
        <p:spPr>
          <a:xfrm>
            <a:off x="4639628" y="5132427"/>
            <a:ext cx="189548" cy="3845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28"/>
              </a:lnSpc>
              <a:buNone/>
            </a:pPr>
            <a:r>
              <a:rPr lang="en-US" sz="2423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423" dirty="0"/>
          </a:p>
        </p:txBody>
      </p:sp>
      <p:sp>
        <p:nvSpPr>
          <p:cNvPr id="20" name="Text 17"/>
          <p:cNvSpPr/>
          <p:nvPr/>
        </p:nvSpPr>
        <p:spPr>
          <a:xfrm>
            <a:off x="5862399" y="5138738"/>
            <a:ext cx="2671405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23"/>
              </a:lnSpc>
              <a:buNone/>
            </a:pPr>
            <a:r>
              <a:rPr lang="en-US" sz="2019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019" dirty="0"/>
          </a:p>
        </p:txBody>
      </p:sp>
      <p:sp>
        <p:nvSpPr>
          <p:cNvPr id="21" name="Text 18"/>
          <p:cNvSpPr/>
          <p:nvPr/>
        </p:nvSpPr>
        <p:spPr>
          <a:xfrm>
            <a:off x="5862399" y="5582126"/>
            <a:ext cx="7998857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84"/>
              </a:lnSpc>
              <a:buNone/>
            </a:pPr>
            <a:r>
              <a:rPr lang="en-US" sz="1615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and extract relevant features from the data to be used in the predictive model. </a:t>
            </a:r>
            <a:endParaRPr lang="en-US" sz="1615" dirty="0"/>
          </a:p>
        </p:txBody>
      </p:sp>
      <p:sp>
        <p:nvSpPr>
          <p:cNvPr id="22" name="Text 19"/>
          <p:cNvSpPr/>
          <p:nvPr/>
        </p:nvSpPr>
        <p:spPr>
          <a:xfrm>
            <a:off x="5862399" y="6361390"/>
            <a:ext cx="7998857" cy="3281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84"/>
              </a:lnSpc>
              <a:buNone/>
            </a:pPr>
            <a:r>
              <a:rPr lang="en-US" sz="1615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Transformed raw product data into numerical features using TF-IDF.</a:t>
            </a:r>
            <a:endParaRPr lang="en-US" sz="1615" dirty="0"/>
          </a:p>
        </p:txBody>
      </p:sp>
      <p:sp>
        <p:nvSpPr>
          <p:cNvPr id="23" name="Text 20"/>
          <p:cNvSpPr/>
          <p:nvPr/>
        </p:nvSpPr>
        <p:spPr>
          <a:xfrm>
            <a:off x="5862399" y="6812518"/>
            <a:ext cx="7998857" cy="3281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84"/>
              </a:lnSpc>
              <a:buNone/>
            </a:pPr>
            <a:r>
              <a:rPr lang="en-US" sz="1615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Importance of feature selection for model performance.</a:t>
            </a:r>
            <a:endParaRPr lang="en-US" sz="1615" dirty="0"/>
          </a:p>
        </p:txBody>
      </p:sp>
      <p:pic>
        <p:nvPicPr>
          <p:cNvPr id="2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51828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Descriptive Analysis and Visualizations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462457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Category Distribution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379000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the distribution of products across the predefined categories to identify any imbalances or potential challenges.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462457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Attribute Insights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379000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key product attributes, such as price, weight, and reviews, to uncover patterns and relationships that may inform the categorization model.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462457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Visualization Techniques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379000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a variety of visualizations, such as bar charts, scatter plots, and heatmaps, to gain deeper insights into the data.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sp>
        <p:nvSpPr>
          <p:cNvPr id="4" name="Text 2"/>
          <p:cNvSpPr/>
          <p:nvPr/>
        </p:nvSpPr>
        <p:spPr>
          <a:xfrm>
            <a:off x="2393394" y="88332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 insights: Word cloud of product descriptions, category distribution bar chart.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1488638"/>
            <a:ext cx="6608326" cy="534102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707957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930473"/>
            <a:ext cx="9931718" cy="53410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660475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2024-05-19T13:56:15Z</dcterms:created>
  <dcterms:modified xsi:type="dcterms:W3CDTF">2024-05-19T13:56:15Z</dcterms:modified>
</cp:coreProperties>
</file>